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270" r:id="rId2"/>
    <p:sldId id="285" r:id="rId3"/>
    <p:sldId id="277" r:id="rId4"/>
    <p:sldId id="278" r:id="rId5"/>
    <p:sldId id="279" r:id="rId6"/>
    <p:sldId id="280" r:id="rId7"/>
    <p:sldId id="281" r:id="rId8"/>
    <p:sldId id="282" r:id="rId9"/>
    <p:sldId id="291" r:id="rId10"/>
    <p:sldId id="294" r:id="rId11"/>
    <p:sldId id="271" r:id="rId12"/>
    <p:sldId id="273" r:id="rId13"/>
    <p:sldId id="275" r:id="rId14"/>
    <p:sldId id="287" r:id="rId15"/>
    <p:sldId id="258" r:id="rId16"/>
    <p:sldId id="276" r:id="rId17"/>
    <p:sldId id="261" r:id="rId18"/>
    <p:sldId id="260" r:id="rId19"/>
    <p:sldId id="264" r:id="rId20"/>
    <p:sldId id="262" r:id="rId21"/>
    <p:sldId id="263" r:id="rId22"/>
    <p:sldId id="292" r:id="rId23"/>
    <p:sldId id="286" r:id="rId24"/>
    <p:sldId id="289" r:id="rId25"/>
    <p:sldId id="266" r:id="rId26"/>
    <p:sldId id="29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CB3D1-1C07-4F18-92EB-CF345F722F18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820BF-A892-434B-B4F6-D74DC29127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90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820BF-A892-434B-B4F6-D74DC29127D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615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44213AF-26F6-41FA-8D85-E2C5388D6E58}" type="datetimeFigureOut">
              <a:rPr lang="en-US" smtClean="0"/>
              <a:pPr/>
              <a:t>3/6/2017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3/6/2017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3/6/2017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02-Hello.mp3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29274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 rot="937049">
            <a:off x="1018471" y="937147"/>
            <a:ext cx="8060432" cy="1275869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</a:t>
            </a:r>
            <a:r>
              <a:rPr lang="en-US" sz="7200" b="1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n-US" sz="7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US" sz="72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72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72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r>
              <a:rPr lang="en-US" sz="72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en-US" sz="7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smtClean="0">
                <a:ln w="11430"/>
                <a:solidFill>
                  <a:schemeClr val="accent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en-US" sz="7200" b="1" dirty="0" smtClean="0">
                <a:ln w="11430"/>
                <a:solidFill>
                  <a:schemeClr val="accent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en-US" sz="7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7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7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043608" y="2432208"/>
            <a:ext cx="5760640" cy="133826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коммуникативных навыков учащихся на уроке английского языка в 5 классе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45091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Подготов</a:t>
            </a:r>
            <a:r>
              <a:rPr lang="kk-KZ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ила: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Едресова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 Г. К.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Constantia" pitchFamily="18" charset="0"/>
            </a:endParaRP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                              </a:t>
            </a:r>
            <a:endParaRPr lang="kk-KZ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04102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316416" cy="1109662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What colour is it?</a:t>
            </a:r>
            <a:endParaRPr lang="ru-RU" sz="7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6" y="3068960"/>
            <a:ext cx="2953687" cy="339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5" y="3140969"/>
            <a:ext cx="1506145" cy="339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419" y="332656"/>
            <a:ext cx="80648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Skills: 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Vocabulary and speaking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Aim: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Educational: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 use active vocabulary in oral speech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Introduction of new words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 improve speaking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confidence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Practical: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 develop children’s memory by repeating some difficult words for children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 develop and practice speaking skills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 develop children’s activity on the lesson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Cultural: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 develop children’s interest in learning English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Grammar Structures: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Questions: “What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is it?”;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Adjectives.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Inter-subject connection: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practice of speech, practical grammar.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Type of lesson: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mixed.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Methods of teaching: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demonstration, exercises, instruction, practice.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equipment of the lesson: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Visual aids: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Cards, pictures, text-book, whiteboard, Presentation.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31201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556792"/>
            <a:ext cx="3975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Organization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moment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692696"/>
            <a:ext cx="3788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Stage of the lesson</a:t>
            </a:r>
            <a:endParaRPr lang="ru-RU" sz="36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8803" y="2234211"/>
            <a:ext cx="4557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Presentation of the theme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1498" y="2764330"/>
            <a:ext cx="2243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Warm up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5852" y="3312496"/>
            <a:ext cx="56443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 Grammar: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question: “What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… ?”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Adjectives.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490" y="5371320"/>
            <a:ext cx="73725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VI.Conclusion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assessment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reflexion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VII. Giving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the home task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43490" y="4781726"/>
            <a:ext cx="3456502" cy="6011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V. Practice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1380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792" y="2996952"/>
            <a:ext cx="7888840" cy="216024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Who is on duty today?</a:t>
            </a:r>
            <a:b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What is the date today?</a:t>
            </a:r>
            <a:b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What is the </a:t>
            </a:r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day </a:t>
            </a:r>
            <a:r>
              <a:rPr lang="en-US" sz="3200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today?</a:t>
            </a:r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- Who is absent today?</a:t>
            </a:r>
            <a:endParaRPr lang="ru-RU" sz="3200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92696"/>
            <a:ext cx="39757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Organization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moment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712231"/>
              </p:ext>
            </p:extLst>
          </p:nvPr>
        </p:nvGraphicFramePr>
        <p:xfrm>
          <a:off x="827584" y="1772816"/>
          <a:ext cx="1699852" cy="1008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Объект упаковщика для оболочки" showAsIcon="1" r:id="rId4" imgW="1155960" imgH="685800" progId="Package">
                  <p:embed/>
                </p:oleObj>
              </mc:Choice>
              <mc:Fallback>
                <p:oleObj name="Объект упаковщика для оболочки" showAsIcon="1" r:id="rId4" imgW="1155960" imgH="685800" progId="Package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772816"/>
                        <a:ext cx="1699852" cy="10087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591828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Warm up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97839"/>
            <a:ext cx="792088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:] – green, see, Pete, he, we, she, bee;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] – five, nice, like, crocodile, shy, fly, ride, bike;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] – name, skate, brave, take, grey;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[^] – must, jump, funny, duck, but.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What colour\Безымянный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3806" y="927685"/>
            <a:ext cx="6632007" cy="54452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2268760" y="83671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red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2412776" y="227687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yellow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2484784" y="328498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purple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-2628800" y="4509121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grey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44000" y="515719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brown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2844824" y="551723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white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468544" y="292494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black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540552" y="1700809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blue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540552" y="83671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orange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468544" y="4365105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pink</a:t>
            </a:r>
            <a:endParaRPr lang="ru-RU" sz="3600" b="1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914400" y="274639"/>
            <a:ext cx="7772400" cy="850106"/>
          </a:xfrm>
        </p:spPr>
        <p:txBody>
          <a:bodyPr/>
          <a:lstStyle/>
          <a:p>
            <a:pPr algn="ctr"/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What colour is it?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810" y="-11739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IV. Grammar: question: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68762E-7 L 0.57865 0.194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8.68762E-7 L -0.53941 0.1940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65 0.03674 L -0.22448 0.0681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66359E-6 L -0.18507 0.1046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0" y="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939E-6 L -0.22431 0.078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2.95749E-6 L -0.46458 0.131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8928E-6 L 0.64167 0.0995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8281E-6 L 0.32674 0.099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8928E-6 L 0.31892 0.0894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75046E-6 L 0.30313 0.0473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7584" y="476672"/>
            <a:ext cx="3456502" cy="6011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V. Practice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1484" y="1700808"/>
            <a:ext cx="2808312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941168"/>
            <a:ext cx="2808312" cy="1152128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79930" y="3284984"/>
            <a:ext cx="2808312" cy="11521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36096" y="1577949"/>
            <a:ext cx="2808312" cy="1152128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4941168"/>
            <a:ext cx="2808312" cy="115212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1411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026" y="613991"/>
            <a:ext cx="7772400" cy="922114"/>
          </a:xfrm>
        </p:spPr>
        <p:txBody>
          <a:bodyPr/>
          <a:lstStyle/>
          <a:p>
            <a:pPr algn="ctr"/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Circle the correct  word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3025770" cy="1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869160"/>
            <a:ext cx="3078306" cy="1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068960"/>
            <a:ext cx="315021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797152"/>
            <a:ext cx="3226560" cy="151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412776"/>
            <a:ext cx="3049612" cy="152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-1764704" y="908720"/>
            <a:ext cx="936104" cy="332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828584" y="5229200"/>
            <a:ext cx="10801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756576" y="1412776"/>
            <a:ext cx="936104" cy="332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-1332656" y="3573016"/>
            <a:ext cx="936104" cy="3326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-1692696" y="5733256"/>
            <a:ext cx="122413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23433" y="1551024"/>
            <a:ext cx="2808312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59279E-7 L 0.24028 0.091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60527E-7 L -0.43715 0.0702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00901E-6 L 0.72048 0.0073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47747E-6 L 0.46841 0.0055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9034E-6 L -0.45277 0.0945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pPr algn="ctr"/>
            <a:r>
              <a:rPr lang="en-US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Colours</a:t>
            </a:r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 crossword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980728"/>
            <a:ext cx="4993225" cy="322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2088232" cy="298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789040"/>
            <a:ext cx="2275279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894" y="1484784"/>
            <a:ext cx="7465303" cy="495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Answers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492" y="908720"/>
            <a:ext cx="6777317" cy="4320481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/>
              <a:t>Иностранный язык как предмет школьной программы является действенным фактором всестороннего развития личности ребенка, воспитания, конкурентоспособной личности в соответствии  с потребностями </a:t>
            </a:r>
            <a:r>
              <a:rPr lang="en-US" sz="3200" b="1" dirty="0" smtClean="0"/>
              <a:t>XXI</a:t>
            </a:r>
            <a:r>
              <a:rPr lang="ru-RU" sz="3200" b="1" dirty="0" smtClean="0"/>
              <a:t> века.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Search for the words</a:t>
            </a:r>
            <a:endParaRPr lang="ru-RU" dirty="0"/>
          </a:p>
        </p:txBody>
      </p:sp>
      <p:pic>
        <p:nvPicPr>
          <p:cNvPr id="6146" name="Picture 2" descr="C:\Users\Елена\Desktop\What colour\Word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0620" y="1052736"/>
            <a:ext cx="4285596" cy="569443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159239"/>
            <a:ext cx="5616624" cy="553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pPr algn="ctr"/>
            <a:r>
              <a:rPr lang="en-US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Answers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504056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>
                <a:solidFill>
                  <a:schemeClr val="tx2"/>
                </a:solidFill>
              </a:rPr>
              <a:t>Первый диалог.</a:t>
            </a:r>
            <a:br>
              <a:rPr lang="ru-RU" sz="2200" b="1" dirty="0" smtClean="0">
                <a:solidFill>
                  <a:schemeClr val="tx2"/>
                </a:solidFill>
              </a:rPr>
            </a:br>
            <a:r>
              <a:rPr lang="ru-RU" sz="2200" b="1" dirty="0" smtClean="0">
                <a:solidFill>
                  <a:schemeClr val="tx2"/>
                </a:solidFill>
              </a:rPr>
              <a:t/>
            </a:r>
            <a:br>
              <a:rPr lang="ru-RU" sz="2200" b="1" dirty="0" smtClean="0">
                <a:solidFill>
                  <a:schemeClr val="tx2"/>
                </a:solidFill>
              </a:rPr>
            </a:br>
            <a:r>
              <a:rPr lang="en-US" sz="2200" b="1" dirty="0" smtClean="0">
                <a:solidFill>
                  <a:schemeClr val="tx2"/>
                </a:solidFill>
              </a:rPr>
              <a:t>T:  What is this? – </a:t>
            </a:r>
            <a:r>
              <a:rPr lang="ru-RU" sz="2200" b="1" dirty="0" smtClean="0">
                <a:solidFill>
                  <a:schemeClr val="tx2"/>
                </a:solidFill>
              </a:rPr>
              <a:t>Что это?</a:t>
            </a:r>
            <a:br>
              <a:rPr lang="ru-RU" sz="2200" b="1" dirty="0" smtClean="0">
                <a:solidFill>
                  <a:schemeClr val="tx2"/>
                </a:solidFill>
              </a:rPr>
            </a:br>
            <a:r>
              <a:rPr lang="en-US" sz="2200" b="1" dirty="0" smtClean="0">
                <a:solidFill>
                  <a:schemeClr val="tx2"/>
                </a:solidFill>
              </a:rPr>
              <a:t>P1:  This is a medal. – </a:t>
            </a:r>
            <a:r>
              <a:rPr lang="ru-RU" sz="2200" b="1" dirty="0" smtClean="0">
                <a:solidFill>
                  <a:schemeClr val="tx2"/>
                </a:solidFill>
              </a:rPr>
              <a:t>Это медаль.</a:t>
            </a:r>
            <a:br>
              <a:rPr lang="ru-RU" sz="2200" b="1" dirty="0" smtClean="0">
                <a:solidFill>
                  <a:schemeClr val="tx2"/>
                </a:solidFill>
              </a:rPr>
            </a:br>
            <a:r>
              <a:rPr lang="en-US" sz="2200" b="1" dirty="0" smtClean="0">
                <a:solidFill>
                  <a:schemeClr val="tx2"/>
                </a:solidFill>
              </a:rPr>
              <a:t>T:  What </a:t>
            </a:r>
            <a:r>
              <a:rPr lang="en-US" sz="2200" b="1" dirty="0" err="1" smtClean="0">
                <a:solidFill>
                  <a:schemeClr val="tx2"/>
                </a:solidFill>
              </a:rPr>
              <a:t>colour</a:t>
            </a:r>
            <a:r>
              <a:rPr lang="en-US" sz="2200" b="1" dirty="0" smtClean="0">
                <a:solidFill>
                  <a:schemeClr val="tx2"/>
                </a:solidFill>
              </a:rPr>
              <a:t> is it? – </a:t>
            </a:r>
            <a:r>
              <a:rPr lang="ru-RU" sz="2200" b="1" dirty="0" smtClean="0">
                <a:solidFill>
                  <a:schemeClr val="tx2"/>
                </a:solidFill>
              </a:rPr>
              <a:t>Какого она цвета?</a:t>
            </a:r>
            <a:br>
              <a:rPr lang="ru-RU" sz="2200" b="1" dirty="0" smtClean="0">
                <a:solidFill>
                  <a:schemeClr val="tx2"/>
                </a:solidFill>
              </a:rPr>
            </a:br>
            <a:r>
              <a:rPr lang="en-US" sz="2200" b="1" dirty="0" smtClean="0">
                <a:solidFill>
                  <a:schemeClr val="tx2"/>
                </a:solidFill>
              </a:rPr>
              <a:t>P2:  It is gold. – </a:t>
            </a:r>
            <a:r>
              <a:rPr lang="ru-RU" sz="2200" b="1" dirty="0" smtClean="0">
                <a:solidFill>
                  <a:schemeClr val="tx2"/>
                </a:solidFill>
              </a:rPr>
              <a:t>Она золотая.</a:t>
            </a:r>
            <a:br>
              <a:rPr lang="ru-RU" sz="2200" b="1" dirty="0" smtClean="0">
                <a:solidFill>
                  <a:schemeClr val="tx2"/>
                </a:solidFill>
              </a:rPr>
            </a:br>
            <a:r>
              <a:rPr lang="ru-RU" sz="2200" b="1" dirty="0" smtClean="0">
                <a:solidFill>
                  <a:schemeClr val="tx2"/>
                </a:solidFill>
              </a:rPr>
              <a:t>Т:  </a:t>
            </a:r>
            <a:r>
              <a:rPr lang="en-US" sz="2200" b="1" dirty="0" smtClean="0">
                <a:solidFill>
                  <a:schemeClr val="tx2"/>
                </a:solidFill>
              </a:rPr>
              <a:t>Well! </a:t>
            </a:r>
            <a:br>
              <a:rPr lang="en-US" sz="2200" b="1" dirty="0" smtClean="0">
                <a:solidFill>
                  <a:schemeClr val="tx2"/>
                </a:solidFill>
              </a:rPr>
            </a:br>
            <a:r>
              <a:rPr lang="en-US" sz="2200" b="1" dirty="0" smtClean="0">
                <a:solidFill>
                  <a:schemeClr val="tx2"/>
                </a:solidFill>
              </a:rPr>
              <a:t/>
            </a:r>
            <a:br>
              <a:rPr lang="en-US" sz="2200" b="1" dirty="0" smtClean="0">
                <a:solidFill>
                  <a:schemeClr val="tx2"/>
                </a:solidFill>
              </a:rPr>
            </a:br>
            <a:r>
              <a:rPr lang="ru-RU" sz="2200" b="1" dirty="0" smtClean="0">
                <a:solidFill>
                  <a:schemeClr val="tx2"/>
                </a:solidFill>
              </a:rPr>
              <a:t>Второй диалог.</a:t>
            </a:r>
            <a:br>
              <a:rPr lang="ru-RU" sz="2200" b="1" dirty="0" smtClean="0">
                <a:solidFill>
                  <a:schemeClr val="tx2"/>
                </a:solidFill>
              </a:rPr>
            </a:br>
            <a:r>
              <a:rPr lang="ru-RU" sz="2200" b="1" dirty="0" smtClean="0">
                <a:solidFill>
                  <a:schemeClr val="tx2"/>
                </a:solidFill>
              </a:rPr>
              <a:t/>
            </a:r>
            <a:br>
              <a:rPr lang="ru-RU" sz="2200" b="1" dirty="0" smtClean="0">
                <a:solidFill>
                  <a:schemeClr val="tx2"/>
                </a:solidFill>
              </a:rPr>
            </a:br>
            <a:r>
              <a:rPr lang="ru-RU" sz="2200" b="1" dirty="0" smtClean="0">
                <a:solidFill>
                  <a:schemeClr val="tx2"/>
                </a:solidFill>
              </a:rPr>
              <a:t>Т:  </a:t>
            </a:r>
            <a:r>
              <a:rPr lang="en-US" sz="2200" b="1" dirty="0" smtClean="0">
                <a:solidFill>
                  <a:schemeClr val="tx2"/>
                </a:solidFill>
              </a:rPr>
              <a:t>What is this? – </a:t>
            </a:r>
            <a:r>
              <a:rPr lang="ru-RU" sz="2200" b="1" dirty="0" smtClean="0">
                <a:solidFill>
                  <a:schemeClr val="tx2"/>
                </a:solidFill>
              </a:rPr>
              <a:t>Что это?</a:t>
            </a:r>
            <a:br>
              <a:rPr lang="ru-RU" sz="2200" b="1" dirty="0" smtClean="0">
                <a:solidFill>
                  <a:schemeClr val="tx2"/>
                </a:solidFill>
              </a:rPr>
            </a:br>
            <a:r>
              <a:rPr lang="en-US" sz="2200" b="1" dirty="0" smtClean="0">
                <a:solidFill>
                  <a:schemeClr val="tx2"/>
                </a:solidFill>
              </a:rPr>
              <a:t>P3:  This is a jacket. – </a:t>
            </a:r>
            <a:r>
              <a:rPr lang="ru-RU" sz="2200" b="1" dirty="0" smtClean="0">
                <a:solidFill>
                  <a:schemeClr val="tx2"/>
                </a:solidFill>
              </a:rPr>
              <a:t>Это куртка.</a:t>
            </a:r>
            <a:br>
              <a:rPr lang="ru-RU" sz="2200" b="1" dirty="0" smtClean="0">
                <a:solidFill>
                  <a:schemeClr val="tx2"/>
                </a:solidFill>
              </a:rPr>
            </a:br>
            <a:r>
              <a:rPr lang="ru-RU" sz="2200" b="1" dirty="0" smtClean="0">
                <a:solidFill>
                  <a:schemeClr val="tx2"/>
                </a:solidFill>
              </a:rPr>
              <a:t>Т:  </a:t>
            </a:r>
            <a:r>
              <a:rPr lang="en-US" sz="2200" b="1" dirty="0" smtClean="0">
                <a:solidFill>
                  <a:schemeClr val="tx2"/>
                </a:solidFill>
              </a:rPr>
              <a:t>What </a:t>
            </a:r>
            <a:r>
              <a:rPr lang="en-US" sz="2200" b="1" dirty="0" err="1" smtClean="0">
                <a:solidFill>
                  <a:schemeClr val="tx2"/>
                </a:solidFill>
              </a:rPr>
              <a:t>colour</a:t>
            </a:r>
            <a:r>
              <a:rPr lang="en-US" sz="2200" b="1" dirty="0" smtClean="0">
                <a:solidFill>
                  <a:schemeClr val="tx2"/>
                </a:solidFill>
              </a:rPr>
              <a:t> is it? – </a:t>
            </a:r>
            <a:r>
              <a:rPr lang="ru-RU" sz="2200" b="1" dirty="0" smtClean="0">
                <a:solidFill>
                  <a:schemeClr val="tx2"/>
                </a:solidFill>
              </a:rPr>
              <a:t>Какого она цвета?</a:t>
            </a:r>
            <a:br>
              <a:rPr lang="ru-RU" sz="2200" b="1" dirty="0" smtClean="0">
                <a:solidFill>
                  <a:schemeClr val="tx2"/>
                </a:solidFill>
              </a:rPr>
            </a:br>
            <a:r>
              <a:rPr lang="ru-RU" sz="2200" b="1" dirty="0" smtClean="0">
                <a:solidFill>
                  <a:schemeClr val="tx2"/>
                </a:solidFill>
              </a:rPr>
              <a:t>Р4:  </a:t>
            </a:r>
            <a:r>
              <a:rPr lang="en-US" sz="2200" b="1" dirty="0" smtClean="0">
                <a:solidFill>
                  <a:schemeClr val="tx2"/>
                </a:solidFill>
              </a:rPr>
              <a:t>It is silver. – </a:t>
            </a:r>
            <a:r>
              <a:rPr lang="ru-RU" sz="2200" b="1" dirty="0" smtClean="0">
                <a:solidFill>
                  <a:schemeClr val="tx2"/>
                </a:solidFill>
              </a:rPr>
              <a:t>Она серебряная.</a:t>
            </a:r>
            <a:br>
              <a:rPr lang="ru-RU" sz="2200" b="1" dirty="0" smtClean="0">
                <a:solidFill>
                  <a:schemeClr val="tx2"/>
                </a:solidFill>
              </a:rPr>
            </a:br>
            <a:r>
              <a:rPr lang="ru-RU" sz="2200" b="1" dirty="0" smtClean="0">
                <a:solidFill>
                  <a:schemeClr val="tx2"/>
                </a:solidFill>
              </a:rPr>
              <a:t>Т:  ОК.</a:t>
            </a:r>
            <a:br>
              <a:rPr lang="ru-RU" sz="2200" b="1" dirty="0" smtClean="0">
                <a:solidFill>
                  <a:schemeClr val="tx2"/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Мика\Desktop\defaul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7"/>
            <a:ext cx="8208912" cy="61926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3312368" cy="10801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Рефлексия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6627" name="Picture 3" descr="C:\Users\Мика\Desktop\images.jpeg"/>
          <p:cNvPicPr>
            <a:picLocks noChangeAspect="1" noChangeArrowheads="1"/>
          </p:cNvPicPr>
          <p:nvPr/>
        </p:nvPicPr>
        <p:blipFill>
          <a:blip r:embed="rId3" cstate="print"/>
          <a:srcRect l="27014" t="1083" r="24460"/>
          <a:stretch>
            <a:fillRect/>
          </a:stretch>
        </p:blipFill>
        <p:spPr bwMode="auto">
          <a:xfrm>
            <a:off x="6660232" y="2420888"/>
            <a:ext cx="576064" cy="576064"/>
          </a:xfrm>
          <a:prstGeom prst="rect">
            <a:avLst/>
          </a:prstGeom>
          <a:noFill/>
        </p:spPr>
      </p:pic>
      <p:pic>
        <p:nvPicPr>
          <p:cNvPr id="26628" name="Picture 4" descr="C:\Users\Мика\Desktop\123.jpeg"/>
          <p:cNvPicPr>
            <a:picLocks noChangeAspect="1" noChangeArrowheads="1"/>
          </p:cNvPicPr>
          <p:nvPr/>
        </p:nvPicPr>
        <p:blipFill>
          <a:blip r:embed="rId4" cstate="print"/>
          <a:srcRect l="19760" t="16400" r="19760" b="16401"/>
          <a:stretch>
            <a:fillRect/>
          </a:stretch>
        </p:blipFill>
        <p:spPr bwMode="auto">
          <a:xfrm>
            <a:off x="4644008" y="2060848"/>
            <a:ext cx="432048" cy="504056"/>
          </a:xfrm>
          <a:prstGeom prst="rect">
            <a:avLst/>
          </a:prstGeom>
          <a:noFill/>
        </p:spPr>
      </p:pic>
      <p:pic>
        <p:nvPicPr>
          <p:cNvPr id="26631" name="Picture 7" descr="C:\Users\Мика\Desktop\12.jpeg"/>
          <p:cNvPicPr>
            <a:picLocks noChangeAspect="1" noChangeArrowheads="1"/>
          </p:cNvPicPr>
          <p:nvPr/>
        </p:nvPicPr>
        <p:blipFill>
          <a:blip r:embed="rId5" cstate="print"/>
          <a:srcRect l="30240" t="9501" r="12030" b="4985"/>
          <a:stretch>
            <a:fillRect/>
          </a:stretch>
        </p:blipFill>
        <p:spPr bwMode="auto">
          <a:xfrm>
            <a:off x="3275856" y="2276872"/>
            <a:ext cx="504056" cy="504056"/>
          </a:xfrm>
          <a:prstGeom prst="rect">
            <a:avLst/>
          </a:prstGeom>
          <a:noFill/>
        </p:spPr>
      </p:pic>
      <p:pic>
        <p:nvPicPr>
          <p:cNvPr id="10" name="Picture 4" descr="C:\Users\Мика\Desktop\123.jpeg"/>
          <p:cNvPicPr>
            <a:picLocks noChangeAspect="1" noChangeArrowheads="1"/>
          </p:cNvPicPr>
          <p:nvPr/>
        </p:nvPicPr>
        <p:blipFill>
          <a:blip r:embed="rId4" cstate="print"/>
          <a:srcRect l="19760" t="16400" r="19760" b="16401"/>
          <a:stretch>
            <a:fillRect/>
          </a:stretch>
        </p:blipFill>
        <p:spPr bwMode="auto">
          <a:xfrm>
            <a:off x="5148064" y="1700808"/>
            <a:ext cx="432048" cy="504056"/>
          </a:xfrm>
          <a:prstGeom prst="rect">
            <a:avLst/>
          </a:prstGeom>
          <a:noFill/>
        </p:spPr>
      </p:pic>
      <p:pic>
        <p:nvPicPr>
          <p:cNvPr id="11" name="Picture 3" descr="C:\Users\Мика\Desktop\images.jpeg"/>
          <p:cNvPicPr>
            <a:picLocks noChangeAspect="1" noChangeArrowheads="1"/>
          </p:cNvPicPr>
          <p:nvPr/>
        </p:nvPicPr>
        <p:blipFill>
          <a:blip r:embed="rId3" cstate="print"/>
          <a:srcRect l="27014" t="1083" r="24460"/>
          <a:stretch>
            <a:fillRect/>
          </a:stretch>
        </p:blipFill>
        <p:spPr bwMode="auto">
          <a:xfrm>
            <a:off x="5580112" y="2564904"/>
            <a:ext cx="576064" cy="576064"/>
          </a:xfrm>
          <a:prstGeom prst="rect">
            <a:avLst/>
          </a:prstGeom>
          <a:noFill/>
        </p:spPr>
      </p:pic>
      <p:pic>
        <p:nvPicPr>
          <p:cNvPr id="12" name="Picture 7" descr="C:\Users\Мика\Desktop\12.jpeg"/>
          <p:cNvPicPr>
            <a:picLocks noChangeAspect="1" noChangeArrowheads="1"/>
          </p:cNvPicPr>
          <p:nvPr/>
        </p:nvPicPr>
        <p:blipFill>
          <a:blip r:embed="rId5" cstate="print"/>
          <a:srcRect l="30240" t="9501" r="12030" b="4985"/>
          <a:stretch>
            <a:fillRect/>
          </a:stretch>
        </p:blipFill>
        <p:spPr bwMode="auto">
          <a:xfrm>
            <a:off x="7812360" y="2492896"/>
            <a:ext cx="504056" cy="504056"/>
          </a:xfrm>
          <a:prstGeom prst="rect">
            <a:avLst/>
          </a:prstGeom>
          <a:noFill/>
        </p:spPr>
      </p:pic>
      <p:pic>
        <p:nvPicPr>
          <p:cNvPr id="13" name="Picture 3" descr="C:\Users\Мика\Desktop\images.jpeg"/>
          <p:cNvPicPr>
            <a:picLocks noChangeAspect="1" noChangeArrowheads="1"/>
          </p:cNvPicPr>
          <p:nvPr/>
        </p:nvPicPr>
        <p:blipFill>
          <a:blip r:embed="rId3" cstate="print"/>
          <a:srcRect l="27014" t="1083" r="24460"/>
          <a:stretch>
            <a:fillRect/>
          </a:stretch>
        </p:blipFill>
        <p:spPr bwMode="auto">
          <a:xfrm>
            <a:off x="5796136" y="1196752"/>
            <a:ext cx="576064" cy="576064"/>
          </a:xfrm>
          <a:prstGeom prst="rect">
            <a:avLst/>
          </a:prstGeom>
          <a:noFill/>
        </p:spPr>
      </p:pic>
      <p:pic>
        <p:nvPicPr>
          <p:cNvPr id="14" name="Picture 3" descr="C:\Users\Мика\Desktop\images.jpeg"/>
          <p:cNvPicPr>
            <a:picLocks noChangeAspect="1" noChangeArrowheads="1"/>
          </p:cNvPicPr>
          <p:nvPr/>
        </p:nvPicPr>
        <p:blipFill>
          <a:blip r:embed="rId3" cstate="print"/>
          <a:srcRect l="27014" t="1083" r="24460"/>
          <a:stretch>
            <a:fillRect/>
          </a:stretch>
        </p:blipFill>
        <p:spPr bwMode="auto">
          <a:xfrm>
            <a:off x="3779912" y="1484784"/>
            <a:ext cx="576064" cy="576064"/>
          </a:xfrm>
          <a:prstGeom prst="rect">
            <a:avLst/>
          </a:prstGeom>
          <a:noFill/>
        </p:spPr>
      </p:pic>
      <p:pic>
        <p:nvPicPr>
          <p:cNvPr id="15" name="Picture 7" descr="C:\Users\Мика\Desktop\12.jpeg"/>
          <p:cNvPicPr>
            <a:picLocks noChangeAspect="1" noChangeArrowheads="1"/>
          </p:cNvPicPr>
          <p:nvPr/>
        </p:nvPicPr>
        <p:blipFill>
          <a:blip r:embed="rId5" cstate="print"/>
          <a:srcRect l="30240" t="9501" r="12030" b="4985"/>
          <a:stretch>
            <a:fillRect/>
          </a:stretch>
        </p:blipFill>
        <p:spPr bwMode="auto">
          <a:xfrm>
            <a:off x="6732240" y="1340768"/>
            <a:ext cx="504056" cy="504056"/>
          </a:xfrm>
          <a:prstGeom prst="rect">
            <a:avLst/>
          </a:prstGeom>
          <a:noFill/>
        </p:spPr>
      </p:pic>
      <p:pic>
        <p:nvPicPr>
          <p:cNvPr id="16" name="Picture 4" descr="C:\Users\Мика\Desktop\123.jpeg"/>
          <p:cNvPicPr>
            <a:picLocks noChangeAspect="1" noChangeArrowheads="1"/>
          </p:cNvPicPr>
          <p:nvPr/>
        </p:nvPicPr>
        <p:blipFill>
          <a:blip r:embed="rId4" cstate="print"/>
          <a:srcRect l="19760" t="16400" r="19760" b="16401"/>
          <a:stretch>
            <a:fillRect/>
          </a:stretch>
        </p:blipFill>
        <p:spPr bwMode="auto">
          <a:xfrm>
            <a:off x="4139952" y="2924944"/>
            <a:ext cx="432048" cy="504056"/>
          </a:xfrm>
          <a:prstGeom prst="rect">
            <a:avLst/>
          </a:prstGeom>
          <a:noFill/>
        </p:spPr>
      </p:pic>
      <p:pic>
        <p:nvPicPr>
          <p:cNvPr id="17" name="Picture 4" descr="C:\Users\Мика\Desktop\123.jpeg"/>
          <p:cNvPicPr>
            <a:picLocks noChangeAspect="1" noChangeArrowheads="1"/>
          </p:cNvPicPr>
          <p:nvPr/>
        </p:nvPicPr>
        <p:blipFill>
          <a:blip r:embed="rId4" cstate="print"/>
          <a:srcRect l="19760" t="16400" r="19760" b="16401"/>
          <a:stretch>
            <a:fillRect/>
          </a:stretch>
        </p:blipFill>
        <p:spPr bwMode="auto">
          <a:xfrm>
            <a:off x="2267744" y="2204864"/>
            <a:ext cx="432048" cy="504056"/>
          </a:xfrm>
          <a:prstGeom prst="rect">
            <a:avLst/>
          </a:prstGeom>
          <a:noFill/>
        </p:spPr>
      </p:pic>
      <p:pic>
        <p:nvPicPr>
          <p:cNvPr id="18" name="Picture 3" descr="C:\Users\Мика\Desktop\images.jpeg"/>
          <p:cNvPicPr>
            <a:picLocks noChangeAspect="1" noChangeArrowheads="1"/>
          </p:cNvPicPr>
          <p:nvPr/>
        </p:nvPicPr>
        <p:blipFill>
          <a:blip r:embed="rId3" cstate="print"/>
          <a:srcRect l="27014" t="1083" r="24460"/>
          <a:stretch>
            <a:fillRect/>
          </a:stretch>
        </p:blipFill>
        <p:spPr bwMode="auto">
          <a:xfrm>
            <a:off x="2555776" y="3140968"/>
            <a:ext cx="576064" cy="576064"/>
          </a:xfrm>
          <a:prstGeom prst="rect">
            <a:avLst/>
          </a:prstGeom>
          <a:noFill/>
        </p:spPr>
      </p:pic>
      <p:pic>
        <p:nvPicPr>
          <p:cNvPr id="26633" name="Picture 9" descr="C:\Users\Мика\Desktop\imag.jpeg"/>
          <p:cNvPicPr>
            <a:picLocks noChangeAspect="1" noChangeArrowheads="1"/>
          </p:cNvPicPr>
          <p:nvPr/>
        </p:nvPicPr>
        <p:blipFill>
          <a:blip r:embed="rId6" cstate="print"/>
          <a:srcRect l="11114" r="11086" b="4000"/>
          <a:stretch>
            <a:fillRect/>
          </a:stretch>
        </p:blipFill>
        <p:spPr bwMode="auto">
          <a:xfrm>
            <a:off x="6804248" y="4869160"/>
            <a:ext cx="1512168" cy="1368152"/>
          </a:xfrm>
          <a:prstGeom prst="rect">
            <a:avLst/>
          </a:prstGeom>
          <a:noFill/>
        </p:spPr>
      </p:pic>
      <p:pic>
        <p:nvPicPr>
          <p:cNvPr id="20" name="Picture 3" descr="C:\Users\Мика\Desktop\images.jpeg"/>
          <p:cNvPicPr>
            <a:picLocks noChangeAspect="1" noChangeArrowheads="1"/>
          </p:cNvPicPr>
          <p:nvPr/>
        </p:nvPicPr>
        <p:blipFill>
          <a:blip r:embed="rId3" cstate="print"/>
          <a:srcRect l="27014" t="1083" r="24460"/>
          <a:stretch>
            <a:fillRect/>
          </a:stretch>
        </p:blipFill>
        <p:spPr bwMode="auto">
          <a:xfrm>
            <a:off x="5004048" y="764704"/>
            <a:ext cx="576064" cy="57606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1844824"/>
            <a:ext cx="5688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Переведи предложения на русский язык:</a:t>
            </a: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pen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pencil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pencil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box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980728"/>
            <a:ext cx="42484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Home task: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6637468" cy="1362075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Good Bye!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218" name="Picture 2" descr="C:\Users\Елена\Desktop\What colour\PENS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708920"/>
            <a:ext cx="4320480" cy="3526922"/>
          </a:xfrm>
          <a:prstGeom prst="rect">
            <a:avLst/>
          </a:prstGeom>
          <a:noFill/>
        </p:spPr>
      </p:pic>
      <p:pic>
        <p:nvPicPr>
          <p:cNvPr id="9219" name="Picture 3" descr="C:\Users\Елена\Desktop\What colour\HOMEWORK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0881" y="2238103"/>
            <a:ext cx="4427984" cy="3677938"/>
          </a:xfrm>
          <a:prstGeom prst="rect">
            <a:avLst/>
          </a:prstGeom>
          <a:noFill/>
        </p:spPr>
      </p:pic>
      <p:pic>
        <p:nvPicPr>
          <p:cNvPr id="9220" name="Picture 4" descr="C:\Users\Елена\Desktop\What colour\Карточка по цветам цветна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54897">
            <a:off x="6639150" y="3548042"/>
            <a:ext cx="1668262" cy="242001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6864" cy="4176464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Используемая литература: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err="1" smtClean="0">
                <a:solidFill>
                  <a:schemeClr val="tx1"/>
                </a:solidFill>
              </a:rPr>
              <a:t>Амамджян</a:t>
            </a:r>
            <a:r>
              <a:rPr lang="ru-RU" sz="1600" dirty="0" smtClean="0">
                <a:solidFill>
                  <a:schemeClr val="tx1"/>
                </a:solidFill>
              </a:rPr>
              <a:t> Ш.Г. «Играя, учись! Английский язык в картинках для дошкольного возраста», М., издательство «Просвещение», 2002.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Верхогляд В.А. «Английские стихи для детей. Книга для чтения на английском языке», М., издательство «Просвещение», 2000.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err="1" smtClean="0">
                <a:solidFill>
                  <a:schemeClr val="tx1"/>
                </a:solidFill>
              </a:rPr>
              <a:t>Дзюина</a:t>
            </a:r>
            <a:r>
              <a:rPr lang="ru-RU" sz="1600" dirty="0" smtClean="0">
                <a:solidFill>
                  <a:schemeClr val="tx1"/>
                </a:solidFill>
              </a:rPr>
              <a:t> Е.В. «Театрализованные уроки и внеклассные мероприятия на английском языке» /1-4 классы, М., издательство «</a:t>
            </a:r>
            <a:r>
              <a:rPr lang="ru-RU" sz="1600" dirty="0" err="1" smtClean="0">
                <a:solidFill>
                  <a:schemeClr val="tx1"/>
                </a:solidFill>
              </a:rPr>
              <a:t>Вако</a:t>
            </a:r>
            <a:r>
              <a:rPr lang="ru-RU" sz="1600" dirty="0" smtClean="0">
                <a:solidFill>
                  <a:schemeClr val="tx1"/>
                </a:solidFill>
              </a:rPr>
              <a:t>», 2006.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Комаров А.С. «Игры и пьесы в обучении английскому языку», Ростов-на-Дону, издательство «Феникс», 2007.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Пугачева И.С.  «</a:t>
            </a:r>
            <a:r>
              <a:rPr lang="ru-RU" sz="1600" dirty="0" err="1" smtClean="0">
                <a:solidFill>
                  <a:schemeClr val="tx1"/>
                </a:solidFill>
              </a:rPr>
              <a:t>Проверялочка</a:t>
            </a:r>
            <a:r>
              <a:rPr lang="ru-RU" sz="1600" dirty="0" smtClean="0">
                <a:solidFill>
                  <a:schemeClr val="tx1"/>
                </a:solidFill>
              </a:rPr>
              <a:t>» /Английский язык 2 класс, Санкт-Петербург, ООО «Издательский дом «Литера», 2009.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660033"/>
                </a:solidFill>
              </a:rPr>
              <a:t>Цель работы</a:t>
            </a:r>
            <a:endParaRPr lang="ru-RU" sz="5400" b="1" dirty="0" smtClean="0"/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043492" y="2132856"/>
            <a:ext cx="6777317" cy="3168353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Monotype Sorts" pitchFamily="2" charset="2"/>
              <a:buNone/>
            </a:pPr>
            <a:r>
              <a:rPr lang="ru-RU" dirty="0" smtClean="0"/>
              <a:t>  </a:t>
            </a:r>
          </a:p>
          <a:p>
            <a:pPr algn="just">
              <a:buFont typeface="Monotype Sorts" pitchFamily="2" charset="2"/>
              <a:buNone/>
            </a:pPr>
            <a:endParaRPr lang="ru-RU" dirty="0" smtClean="0"/>
          </a:p>
          <a:p>
            <a:pPr algn="just">
              <a:buFont typeface="Monotype Sorts" pitchFamily="2" charset="2"/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663300"/>
                </a:solidFill>
              </a:rPr>
              <a:t>	      </a:t>
            </a:r>
            <a:r>
              <a:rPr lang="ru-RU" sz="3200" b="1" dirty="0" smtClean="0">
                <a:solidFill>
                  <a:schemeClr val="tx2"/>
                </a:solidFill>
              </a:rPr>
              <a:t>Создание условий  для  радостного, ненапряженного развивающего обучения  и  воспитания  активной  саморазвивающейся  личности.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660033"/>
                </a:solidFill>
              </a:rPr>
              <a:t>Задачи</a:t>
            </a:r>
            <a:endParaRPr lang="ru-RU" sz="5400" b="1" dirty="0" smtClean="0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11560" y="2204864"/>
            <a:ext cx="7848872" cy="3672408"/>
          </a:xfrm>
        </p:spPr>
        <p:txBody>
          <a:bodyPr>
            <a:normAutofit/>
          </a:bodyPr>
          <a:lstStyle/>
          <a:p>
            <a:pPr lvl="2">
              <a:buFontTx/>
              <a:buNone/>
            </a:pPr>
            <a:r>
              <a:rPr lang="ru-RU" dirty="0" smtClean="0">
                <a:solidFill>
                  <a:srgbClr val="008000"/>
                </a:solidFill>
              </a:rPr>
              <a:t>1.	Проводить урок с учетом психологических особенностей, эмоционального  воздействия, используя логические формы подачи материала.</a:t>
            </a:r>
          </a:p>
          <a:p>
            <a:pPr>
              <a:buFont typeface="Monotype Sorts" pitchFamily="2" charset="2"/>
              <a:buNone/>
            </a:pPr>
            <a:r>
              <a:rPr lang="ru-RU" sz="2000" dirty="0" smtClean="0">
                <a:solidFill>
                  <a:srgbClr val="008000"/>
                </a:solidFill>
                <a:cs typeface="Times New Roman" pitchFamily="18" charset="0"/>
              </a:rPr>
              <a:t>		2.</a:t>
            </a:r>
            <a:r>
              <a:rPr lang="ru-RU" sz="2000" dirty="0" smtClean="0">
                <a:solidFill>
                  <a:srgbClr val="008000"/>
                </a:solidFill>
              </a:rPr>
              <a:t>Применять особые приемы, активизирующие        обучение.</a:t>
            </a:r>
          </a:p>
          <a:p>
            <a:pPr>
              <a:buFont typeface="Monotype Sorts" pitchFamily="2" charset="2"/>
              <a:buNone/>
            </a:pPr>
            <a:r>
              <a:rPr lang="ru-RU" sz="2000" dirty="0" smtClean="0">
                <a:solidFill>
                  <a:srgbClr val="008000"/>
                </a:solidFill>
                <a:cs typeface="Times New Roman" pitchFamily="18" charset="0"/>
              </a:rPr>
              <a:t>		3.</a:t>
            </a:r>
            <a:r>
              <a:rPr lang="ru-RU" sz="2000" dirty="0" smtClean="0">
                <a:solidFill>
                  <a:srgbClr val="008000"/>
                </a:solidFill>
              </a:rPr>
              <a:t>Использовать на уроках различные виды 			искусства (музыку, живопись, элементы 			театра) с целью эмоционального 				воздействия на школьника 	и гармонизации 		урока.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660033"/>
                </a:solidFill>
              </a:rPr>
              <a:t>Основные методические условия</a:t>
            </a:r>
            <a:endParaRPr lang="ru-RU" b="1" i="1" dirty="0" smtClean="0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1988840"/>
            <a:ext cx="7772400" cy="3802360"/>
          </a:xfrm>
        </p:spPr>
        <p:txBody>
          <a:bodyPr/>
          <a:lstStyle/>
          <a:p>
            <a:pPr lvl="2">
              <a:buFontTx/>
              <a:buNone/>
            </a:pPr>
            <a:r>
              <a:rPr lang="ru-RU" sz="3200" dirty="0" smtClean="0">
                <a:solidFill>
                  <a:srgbClr val="008000"/>
                </a:solidFill>
                <a:cs typeface="Times New Roman" pitchFamily="18" charset="0"/>
              </a:rPr>
              <a:t>-	</a:t>
            </a:r>
            <a:r>
              <a:rPr lang="ru-RU" sz="2800" dirty="0" smtClean="0">
                <a:solidFill>
                  <a:srgbClr val="008000"/>
                </a:solidFill>
              </a:rPr>
              <a:t>коллективное взаимодействие;</a:t>
            </a:r>
          </a:p>
          <a:p>
            <a:pPr>
              <a:buFont typeface="Monotype Sorts" pitchFamily="2" charset="2"/>
              <a:buNone/>
            </a:pPr>
            <a:r>
              <a:rPr lang="ru-RU" sz="2800" dirty="0" smtClean="0">
                <a:solidFill>
                  <a:srgbClr val="008000"/>
                </a:solidFill>
                <a:cs typeface="Times New Roman" pitchFamily="18" charset="0"/>
              </a:rPr>
              <a:t>		-</a:t>
            </a:r>
            <a:r>
              <a:rPr lang="ru-RU" sz="2800" dirty="0" smtClean="0">
                <a:solidFill>
                  <a:srgbClr val="008000"/>
                </a:solidFill>
              </a:rPr>
              <a:t>личностно-ориентированное  		общение;</a:t>
            </a:r>
          </a:p>
          <a:p>
            <a:pPr>
              <a:buFont typeface="Monotype Sorts" pitchFamily="2" charset="2"/>
              <a:buNone/>
            </a:pPr>
            <a:r>
              <a:rPr lang="ru-RU" sz="2800" dirty="0" smtClean="0">
                <a:solidFill>
                  <a:srgbClr val="008000"/>
                </a:solidFill>
                <a:cs typeface="Times New Roman" pitchFamily="18" charset="0"/>
              </a:rPr>
              <a:t>		-</a:t>
            </a:r>
            <a:r>
              <a:rPr lang="ru-RU" sz="2800" dirty="0" smtClean="0">
                <a:solidFill>
                  <a:srgbClr val="008000"/>
                </a:solidFill>
              </a:rPr>
              <a:t>ролевая организация </a:t>
            </a:r>
            <a:r>
              <a:rPr lang="ru-RU" sz="2800" dirty="0" err="1" smtClean="0">
                <a:solidFill>
                  <a:srgbClr val="008000"/>
                </a:solidFill>
              </a:rPr>
              <a:t>учебно</a:t>
            </a:r>
            <a:r>
              <a:rPr lang="ru-RU" sz="2800" dirty="0" smtClean="0">
                <a:solidFill>
                  <a:srgbClr val="008000"/>
                </a:solidFill>
              </a:rPr>
              <a:t>-			воспитательного процесса;</a:t>
            </a:r>
          </a:p>
          <a:p>
            <a:pPr>
              <a:buFont typeface="Monotype Sorts" pitchFamily="2" charset="2"/>
              <a:buNone/>
            </a:pPr>
            <a:r>
              <a:rPr lang="ru-RU" sz="2800" dirty="0" smtClean="0">
                <a:solidFill>
                  <a:srgbClr val="008000"/>
                </a:solidFill>
                <a:cs typeface="Times New Roman" pitchFamily="18" charset="0"/>
              </a:rPr>
              <a:t>		-</a:t>
            </a:r>
            <a:r>
              <a:rPr lang="ru-RU" sz="2800" dirty="0" err="1" smtClean="0">
                <a:solidFill>
                  <a:srgbClr val="008000"/>
                </a:solidFill>
              </a:rPr>
              <a:t>полифункциональность</a:t>
            </a:r>
            <a:r>
              <a:rPr lang="ru-RU" sz="2800" dirty="0" smtClean="0">
                <a:solidFill>
                  <a:srgbClr val="008000"/>
                </a:solidFill>
              </a:rPr>
              <a:t> 				упражнений.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43490" y="620688"/>
            <a:ext cx="7024744" cy="57606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660033"/>
                </a:solidFill>
              </a:rPr>
              <a:t>Принципы работы</a:t>
            </a:r>
            <a:endParaRPr lang="ru-RU" sz="4800" b="1" dirty="0" smtClean="0"/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43492" y="1196752"/>
            <a:ext cx="6777317" cy="4635877"/>
          </a:xfrm>
        </p:spPr>
        <p:txBody>
          <a:bodyPr>
            <a:normAutofit fontScale="92500" lnSpcReduction="20000"/>
          </a:bodyPr>
          <a:lstStyle/>
          <a:p>
            <a:r>
              <a:rPr lang="ru-RU" sz="2800" i="1" dirty="0" smtClean="0"/>
              <a:t>	</a:t>
            </a:r>
            <a:r>
              <a:rPr lang="ru-RU" sz="3000" i="1" dirty="0" smtClean="0"/>
              <a:t>коммуникативный, </a:t>
            </a:r>
            <a:r>
              <a:rPr lang="ru-RU" sz="3000" i="1" dirty="0" err="1" smtClean="0"/>
              <a:t>личностно-деятельностный</a:t>
            </a:r>
            <a:r>
              <a:rPr lang="ru-RU" sz="3000" i="1" dirty="0" smtClean="0"/>
              <a:t> и системный подход в</a:t>
            </a:r>
            <a:r>
              <a:rPr lang="ru-RU" sz="3000" dirty="0" smtClean="0"/>
              <a:t> </a:t>
            </a:r>
            <a:r>
              <a:rPr lang="ru-RU" sz="3000" i="1" dirty="0" smtClean="0"/>
              <a:t>обучении иностранному языку</a:t>
            </a:r>
          </a:p>
          <a:p>
            <a:r>
              <a:rPr lang="ru-RU" sz="3000" i="1" dirty="0" smtClean="0"/>
              <a:t>	реализация личности учащегося через ИЯ</a:t>
            </a:r>
          </a:p>
          <a:p>
            <a:r>
              <a:rPr lang="ru-RU" sz="3000" i="1" dirty="0" smtClean="0"/>
              <a:t>	максимальная </a:t>
            </a:r>
            <a:r>
              <a:rPr lang="ru-RU" sz="3000" i="1" dirty="0" err="1" smtClean="0"/>
              <a:t>мотивированность</a:t>
            </a:r>
            <a:r>
              <a:rPr lang="ru-RU" sz="3000" i="1" dirty="0" smtClean="0"/>
              <a:t> учебных ситуаций</a:t>
            </a:r>
          </a:p>
          <a:p>
            <a:r>
              <a:rPr lang="ru-RU" sz="3000" i="1" dirty="0" smtClean="0"/>
              <a:t>	положительная эмоциональная насыщенно</a:t>
            </a:r>
            <a:r>
              <a:rPr lang="ru-RU" sz="2800" i="1" dirty="0" smtClean="0"/>
              <a:t>сть всех компонентов обучения</a:t>
            </a:r>
            <a:r>
              <a:rPr lang="ru-RU" i="1" dirty="0" smtClean="0"/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smtClean="0">
                <a:solidFill>
                  <a:srgbClr val="660033"/>
                </a:solidFill>
              </a:rPr>
              <a:t>Формы работы на уроке:</a:t>
            </a:r>
            <a:r>
              <a:rPr lang="ru-RU" b="1" smtClean="0"/>
              <a:t/>
            </a:r>
            <a:br>
              <a:rPr lang="ru-RU" b="1" smtClean="0"/>
            </a:br>
            <a:endParaRPr lang="ru-RU" b="1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90600" y="1828800"/>
            <a:ext cx="3810000" cy="4114800"/>
          </a:xfrm>
          <a:prstGeom prst="rect">
            <a:avLst/>
          </a:prstGeo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ru-RU" sz="2800" b="1" u="sng" smtClean="0">
                <a:solidFill>
                  <a:srgbClr val="663300"/>
                </a:solidFill>
              </a:rPr>
              <a:t>Обучающие игры:</a:t>
            </a:r>
          </a:p>
          <a:p>
            <a:r>
              <a:rPr lang="ru-RU" sz="2800" b="1" i="1" smtClean="0">
                <a:solidFill>
                  <a:srgbClr val="663300"/>
                </a:solidFill>
              </a:rPr>
              <a:t>лексические</a:t>
            </a:r>
          </a:p>
          <a:p>
            <a:r>
              <a:rPr lang="ru-RU" sz="2800" b="1" i="1" smtClean="0">
                <a:solidFill>
                  <a:srgbClr val="663300"/>
                </a:solidFill>
              </a:rPr>
              <a:t>грамматические</a:t>
            </a:r>
          </a:p>
          <a:p>
            <a:r>
              <a:rPr lang="ru-RU" sz="2800" b="1" i="1" smtClean="0">
                <a:solidFill>
                  <a:srgbClr val="663300"/>
                </a:solidFill>
              </a:rPr>
              <a:t>фонетические</a:t>
            </a:r>
          </a:p>
          <a:p>
            <a:r>
              <a:rPr lang="ru-RU" sz="2800" b="1" i="1" smtClean="0">
                <a:solidFill>
                  <a:srgbClr val="663300"/>
                </a:solidFill>
              </a:rPr>
              <a:t>орфографические</a:t>
            </a:r>
          </a:p>
          <a:p>
            <a:r>
              <a:rPr lang="ru-RU" sz="2800" b="1" i="1" smtClean="0">
                <a:solidFill>
                  <a:srgbClr val="663300"/>
                </a:solidFill>
              </a:rPr>
              <a:t>аудитивные</a:t>
            </a:r>
          </a:p>
          <a:p>
            <a:r>
              <a:rPr lang="ru-RU" sz="2800" b="1" i="1" smtClean="0">
                <a:solidFill>
                  <a:srgbClr val="663300"/>
                </a:solidFill>
              </a:rPr>
              <a:t>речевые	</a:t>
            </a:r>
            <a:endParaRPr lang="ru-RU" sz="2800" b="1" u="sng" smtClean="0">
              <a:solidFill>
                <a:srgbClr val="663300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53000" y="1828800"/>
            <a:ext cx="3810000" cy="4114800"/>
          </a:xfrm>
          <a:prstGeom prst="rect">
            <a:avLst/>
          </a:prstGeom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ru-RU" sz="2800" b="1" u="sng" smtClean="0">
                <a:solidFill>
                  <a:srgbClr val="663300"/>
                </a:solidFill>
              </a:rPr>
              <a:t>Ролевые игры</a:t>
            </a:r>
          </a:p>
          <a:p>
            <a:r>
              <a:rPr lang="ru-RU" sz="2800" b="1" i="1" smtClean="0">
                <a:solidFill>
                  <a:srgbClr val="663300"/>
                </a:solidFill>
              </a:rPr>
              <a:t>телемосты</a:t>
            </a:r>
          </a:p>
          <a:p>
            <a:r>
              <a:rPr lang="ru-RU" sz="2800" b="1" i="1" smtClean="0">
                <a:solidFill>
                  <a:srgbClr val="663300"/>
                </a:solidFill>
              </a:rPr>
              <a:t>поездки, круизы</a:t>
            </a:r>
          </a:p>
          <a:p>
            <a:r>
              <a:rPr lang="ru-RU" sz="2800" b="1" i="1" smtClean="0">
                <a:solidFill>
                  <a:srgbClr val="663300"/>
                </a:solidFill>
              </a:rPr>
              <a:t>международные встречи</a:t>
            </a:r>
          </a:p>
          <a:p>
            <a:r>
              <a:rPr lang="ru-RU" sz="2800" b="1" i="1" smtClean="0">
                <a:solidFill>
                  <a:srgbClr val="663300"/>
                </a:solidFill>
              </a:rPr>
              <a:t>интервью</a:t>
            </a:r>
          </a:p>
          <a:p>
            <a:r>
              <a:rPr lang="ru-RU" sz="2800" b="1" i="1" smtClean="0">
                <a:solidFill>
                  <a:srgbClr val="663300"/>
                </a:solidFill>
              </a:rPr>
              <a:t>КВН и другие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27584" y="764704"/>
            <a:ext cx="7632847" cy="5184576"/>
          </a:xfrm>
        </p:spPr>
        <p:txBody>
          <a:bodyPr>
            <a:noAutofit/>
          </a:bodyPr>
          <a:lstStyle/>
          <a:p>
            <a:r>
              <a:rPr lang="ru-RU" b="1" dirty="0" smtClean="0"/>
              <a:t>Коммуникативная компетентность, согласно психолого-педагогическим исследованиям включает следующие компоненты: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1) эмоциональный (включает эмоциональную отзывчивость, </a:t>
            </a:r>
            <a:r>
              <a:rPr lang="ru-RU" b="1" dirty="0" smtClean="0"/>
              <a:t>си</a:t>
            </a:r>
            <a:r>
              <a:rPr lang="ru-RU" b="1" dirty="0" smtClean="0"/>
              <a:t>мпатию</a:t>
            </a:r>
            <a:r>
              <a:rPr lang="ru-RU" b="1" dirty="0" smtClean="0"/>
              <a:t>, чувствительность к другому, способность к сопереживанию и состраданию, внимание к действиям партнеров);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2) когнитивный (связан с познанием другого человека, включает способность предвидеть поведение другого человека, эффективно решать различные проблемы, возникающие между людьми);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3) поведенческий (отражает способность ребенка к сотрудничеству, совместной деятельности, инициативность, адекватность в общении, организаторские способности и т.п.).</a:t>
            </a:r>
            <a:endParaRPr lang="ru-RU" b="1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3492" y="1196752"/>
            <a:ext cx="6777317" cy="4635877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Основные преимущества коммуникативного обучения:</a:t>
            </a:r>
          </a:p>
          <a:p>
            <a:r>
              <a:rPr lang="ru-RU" dirty="0" smtClean="0"/>
              <a:t>Обучение иностранному языку без использования языка-посредника даже с нулевого уровня знаний;</a:t>
            </a:r>
          </a:p>
          <a:p>
            <a:r>
              <a:rPr lang="ru-RU" dirty="0" smtClean="0"/>
              <a:t>Позволяет быстро преодолеть языковой барьер;</a:t>
            </a:r>
          </a:p>
          <a:p>
            <a:r>
              <a:rPr lang="ru-RU" dirty="0" smtClean="0"/>
              <a:t>Язык используется в реальных жизненных ситуациях;</a:t>
            </a:r>
          </a:p>
          <a:p>
            <a:r>
              <a:rPr lang="ru-RU" dirty="0" smtClean="0"/>
              <a:t>Грамматика изучается в процессе общения на языке, не приходится учить грамматические правила.  </a:t>
            </a: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714</TotalTime>
  <Words>468</Words>
  <Application>Microsoft Office PowerPoint</Application>
  <PresentationFormat>Экран (4:3)</PresentationFormat>
  <Paragraphs>116</Paragraphs>
  <Slides>26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Bookman Old Style</vt:lpstr>
      <vt:lpstr>Calibri</vt:lpstr>
      <vt:lpstr>Century Gothic</vt:lpstr>
      <vt:lpstr>Constantia</vt:lpstr>
      <vt:lpstr>Monotype Sorts</vt:lpstr>
      <vt:lpstr>Times New Roman</vt:lpstr>
      <vt:lpstr>Wingdings 2</vt:lpstr>
      <vt:lpstr>Остин</vt:lpstr>
      <vt:lpstr>Объект упаковщика для оболочки</vt:lpstr>
      <vt:lpstr>Презентация PowerPoint</vt:lpstr>
      <vt:lpstr>Презентация PowerPoint</vt:lpstr>
      <vt:lpstr>Цель работы</vt:lpstr>
      <vt:lpstr>Задачи</vt:lpstr>
      <vt:lpstr>Основные методические условия</vt:lpstr>
      <vt:lpstr>Принципы работы</vt:lpstr>
      <vt:lpstr>Формы работы на уроке: </vt:lpstr>
      <vt:lpstr>Презентация PowerPoint</vt:lpstr>
      <vt:lpstr>Презентация PowerPoint</vt:lpstr>
      <vt:lpstr>What colour is it?</vt:lpstr>
      <vt:lpstr>Презентация PowerPoint</vt:lpstr>
      <vt:lpstr>Презентация PowerPoint</vt:lpstr>
      <vt:lpstr> - Who is on duty today? - What is the date today? - What is the day today? - Who is absent today?</vt:lpstr>
      <vt:lpstr>III. Warm up </vt:lpstr>
      <vt:lpstr>What colour is it?</vt:lpstr>
      <vt:lpstr>Презентация PowerPoint</vt:lpstr>
      <vt:lpstr>Circle the correct  word</vt:lpstr>
      <vt:lpstr>Colours  crossword</vt:lpstr>
      <vt:lpstr>Answers</vt:lpstr>
      <vt:lpstr>Search for the words</vt:lpstr>
      <vt:lpstr>Answers</vt:lpstr>
      <vt:lpstr>          Первый диалог.  T:  What is this? – Что это? P1:  This is a medal. – Это медаль. T:  What colour is it? – Какого она цвета? P2:  It is gold. – Она золотая. Т:  Well!   Второй диалог.  Т:  What is this? – Что это? P3:  This is a jacket. – Это куртка. Т:  What colour is it? – Какого она цвета? Р4:  It is silver. – Она серебряная. Т:  ОК.  </vt:lpstr>
      <vt:lpstr>Рефлексия</vt:lpstr>
      <vt:lpstr>Презентация PowerPoint</vt:lpstr>
      <vt:lpstr>Good Bye!</vt:lpstr>
      <vt:lpstr>Используемая литература:   Амамджян Ш.Г. «Играя, учись! Английский язык в картинках для дошкольного возраста», М., издательство «Просвещение», 2002.  Верхогляд В.А. «Английские стихи для детей. Книга для чтения на английском языке», М., издательство «Просвещение», 2000.  Дзюина Е.В. «Театрализованные уроки и внеклассные мероприятия на английском языке» /1-4 классы, М., издательство «Вако», 2006.  Комаров А.С. «Игры и пьесы в обучении английскому языку», Ростов-на-Дону, издательство «Феникс», 2007.  Пугачева И.С.  «Проверялочка» /Английский язык 2 класс, Санкт-Петербург, ООО «Издательский дом «Литера», 2009.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colour is it?</dc:title>
  <dc:creator>Пользователь Windows</dc:creator>
  <cp:lastModifiedBy>админ</cp:lastModifiedBy>
  <cp:revision>87</cp:revision>
  <dcterms:created xsi:type="dcterms:W3CDTF">2012-01-26T16:24:35Z</dcterms:created>
  <dcterms:modified xsi:type="dcterms:W3CDTF">2017-03-06T17:40:44Z</dcterms:modified>
</cp:coreProperties>
</file>